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180"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yan Brennan" userId="073d240935ddaf36" providerId="LiveId" clId="{A67182CF-8630-48FC-B01E-4096A387AD60}"/>
    <pc:docChg chg="undo custSel modSld">
      <pc:chgData name="Ryan Brennan" userId="073d240935ddaf36" providerId="LiveId" clId="{A67182CF-8630-48FC-B01E-4096A387AD60}" dt="2024-04-23T16:18:56.174" v="125" actId="1076"/>
      <pc:docMkLst>
        <pc:docMk/>
      </pc:docMkLst>
      <pc:sldChg chg="addSp delSp modSp mod">
        <pc:chgData name="Ryan Brennan" userId="073d240935ddaf36" providerId="LiveId" clId="{A67182CF-8630-48FC-B01E-4096A387AD60}" dt="2024-04-23T16:18:56.174" v="125" actId="1076"/>
        <pc:sldMkLst>
          <pc:docMk/>
          <pc:sldMk cId="0" sldId="261"/>
        </pc:sldMkLst>
        <pc:spChg chg="mod">
          <ac:chgData name="Ryan Brennan" userId="073d240935ddaf36" providerId="LiveId" clId="{A67182CF-8630-48FC-B01E-4096A387AD60}" dt="2024-04-23T16:18:50.178" v="123" actId="1076"/>
          <ac:spMkLst>
            <pc:docMk/>
            <pc:sldMk cId="0" sldId="261"/>
            <ac:spMk id="3" creationId="{00000000-0000-0000-0000-000000000000}"/>
          </ac:spMkLst>
        </pc:spChg>
        <pc:spChg chg="del mod">
          <ac:chgData name="Ryan Brennan" userId="073d240935ddaf36" providerId="LiveId" clId="{A67182CF-8630-48FC-B01E-4096A387AD60}" dt="2024-04-23T16:17:14.273" v="56" actId="478"/>
          <ac:spMkLst>
            <pc:docMk/>
            <pc:sldMk cId="0" sldId="261"/>
            <ac:spMk id="5" creationId="{00000000-0000-0000-0000-000000000000}"/>
          </ac:spMkLst>
        </pc:spChg>
        <pc:spChg chg="mod">
          <ac:chgData name="Ryan Brennan" userId="073d240935ddaf36" providerId="LiveId" clId="{A67182CF-8630-48FC-B01E-4096A387AD60}" dt="2024-04-23T16:18:53.107" v="124" actId="1076"/>
          <ac:spMkLst>
            <pc:docMk/>
            <pc:sldMk cId="0" sldId="261"/>
            <ac:spMk id="6" creationId="{00000000-0000-0000-0000-000000000000}"/>
          </ac:spMkLst>
        </pc:spChg>
        <pc:spChg chg="mod">
          <ac:chgData name="Ryan Brennan" userId="073d240935ddaf36" providerId="LiveId" clId="{A67182CF-8630-48FC-B01E-4096A387AD60}" dt="2024-04-23T16:18:56.174" v="125" actId="1076"/>
          <ac:spMkLst>
            <pc:docMk/>
            <pc:sldMk cId="0" sldId="261"/>
            <ac:spMk id="7" creationId="{00000000-0000-0000-0000-000000000000}"/>
          </ac:spMkLst>
        </pc:spChg>
        <pc:spChg chg="add mod">
          <ac:chgData name="Ryan Brennan" userId="073d240935ddaf36" providerId="LiveId" clId="{A67182CF-8630-48FC-B01E-4096A387AD60}" dt="2024-04-23T16:18:29.537" v="119" actId="20577"/>
          <ac:spMkLst>
            <pc:docMk/>
            <pc:sldMk cId="0" sldId="261"/>
            <ac:spMk id="9" creationId="{329E79B4-FBA9-ADA4-947F-5CAE612DA288}"/>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6650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txBody>
          <a:bodyPr/>
          <a:lstStyle/>
          <a:p>
            <a:endParaRPr lang="en-US"/>
          </a:p>
        </p:txBody>
      </p:sp>
      <p:sp>
        <p:nvSpPr>
          <p:cNvPr id="3" name="Shape 1"/>
          <p:cNvSpPr/>
          <p:nvPr/>
        </p:nvSpPr>
        <p:spPr>
          <a:xfrm>
            <a:off x="0" y="0"/>
            <a:ext cx="14630400" cy="8229600"/>
          </a:xfrm>
          <a:prstGeom prst="rect">
            <a:avLst/>
          </a:prstGeom>
          <a:solidFill>
            <a:srgbClr val="100C35"/>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3291364"/>
            <a:ext cx="7477601" cy="958215"/>
          </a:xfrm>
          <a:prstGeom prst="rect">
            <a:avLst/>
          </a:prstGeom>
          <a:noFill/>
          <a:ln/>
        </p:spPr>
        <p:txBody>
          <a:bodyPr wrap="none" rtlCol="0" anchor="t"/>
          <a:lstStyle/>
          <a:p>
            <a:pPr marL="0" indent="0">
              <a:lnSpc>
                <a:spcPts val="7545"/>
              </a:lnSpc>
              <a:buNone/>
            </a:pPr>
            <a:r>
              <a:rPr lang="en-US" sz="6036" dirty="0">
                <a:solidFill>
                  <a:srgbClr val="FFFFFF"/>
                </a:solidFill>
                <a:latin typeface="Kanit" pitchFamily="34" charset="0"/>
                <a:ea typeface="Kanit" pitchFamily="34" charset="-122"/>
                <a:cs typeface="Kanit" pitchFamily="34" charset="-120"/>
              </a:rPr>
              <a:t>Facial Recognition</a:t>
            </a:r>
            <a:endParaRPr lang="en-US" sz="6036" dirty="0"/>
          </a:p>
        </p:txBody>
      </p:sp>
      <p:sp>
        <p:nvSpPr>
          <p:cNvPr id="6" name="Text 3"/>
          <p:cNvSpPr/>
          <p:nvPr/>
        </p:nvSpPr>
        <p:spPr>
          <a:xfrm>
            <a:off x="833199" y="4582835"/>
            <a:ext cx="7477601" cy="355402"/>
          </a:xfrm>
          <a:prstGeom prst="rect">
            <a:avLst/>
          </a:prstGeom>
          <a:noFill/>
          <a:ln/>
        </p:spPr>
        <p:txBody>
          <a:bodyPr wrap="non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By: Ryan Brennan, Alan Baxley, Tyler Wallace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txBody>
          <a:bodyPr/>
          <a:lstStyle/>
          <a:p>
            <a:endParaRPr lang="en-US"/>
          </a:p>
        </p:txBody>
      </p:sp>
      <p:sp>
        <p:nvSpPr>
          <p:cNvPr id="3" name="Shape 1"/>
          <p:cNvSpPr/>
          <p:nvPr/>
        </p:nvSpPr>
        <p:spPr>
          <a:xfrm>
            <a:off x="0" y="0"/>
            <a:ext cx="14630400" cy="8229600"/>
          </a:xfrm>
          <a:prstGeom prst="rect">
            <a:avLst/>
          </a:prstGeom>
          <a:solidFill>
            <a:srgbClr val="100C35"/>
          </a:solidFill>
          <a:ln/>
        </p:spPr>
        <p:txBody>
          <a:bodyPr/>
          <a:lstStyle/>
          <a:p>
            <a:endParaRPr lang="en-US"/>
          </a:p>
        </p:txBody>
      </p:sp>
      <p:sp>
        <p:nvSpPr>
          <p:cNvPr id="4" name="Text 2"/>
          <p:cNvSpPr/>
          <p:nvPr/>
        </p:nvSpPr>
        <p:spPr>
          <a:xfrm>
            <a:off x="2348389" y="1232297"/>
            <a:ext cx="7502128" cy="694373"/>
          </a:xfrm>
          <a:prstGeom prst="rect">
            <a:avLst/>
          </a:prstGeom>
          <a:noFill/>
          <a:ln/>
        </p:spPr>
        <p:txBody>
          <a:bodyPr wrap="none" rtlCol="0" anchor="t"/>
          <a:lstStyle/>
          <a:p>
            <a:pPr marL="0" indent="0">
              <a:lnSpc>
                <a:spcPts val="5468"/>
              </a:lnSpc>
              <a:buNone/>
            </a:pPr>
            <a:r>
              <a:rPr lang="en-US" sz="4374" dirty="0">
                <a:solidFill>
                  <a:srgbClr val="FFFFFF"/>
                </a:solidFill>
                <a:latin typeface="Kanit" pitchFamily="34" charset="0"/>
                <a:ea typeface="Kanit" pitchFamily="34" charset="-122"/>
                <a:cs typeface="Kanit" pitchFamily="34" charset="-120"/>
              </a:rPr>
              <a:t>Project Overview and Timeline</a:t>
            </a:r>
            <a:endParaRPr lang="en-US" sz="4374" dirty="0"/>
          </a:p>
        </p:txBody>
      </p:sp>
      <p:sp>
        <p:nvSpPr>
          <p:cNvPr id="5" name="Shape 3"/>
          <p:cNvSpPr/>
          <p:nvPr/>
        </p:nvSpPr>
        <p:spPr>
          <a:xfrm>
            <a:off x="7301270" y="2259925"/>
            <a:ext cx="27742" cy="4737259"/>
          </a:xfrm>
          <a:prstGeom prst="rect">
            <a:avLst/>
          </a:prstGeom>
          <a:solidFill>
            <a:srgbClr val="FA2F5C"/>
          </a:solidFill>
          <a:ln/>
        </p:spPr>
        <p:txBody>
          <a:bodyPr/>
          <a:lstStyle/>
          <a:p>
            <a:endParaRPr lang="en-US"/>
          </a:p>
        </p:txBody>
      </p:sp>
      <p:sp>
        <p:nvSpPr>
          <p:cNvPr id="6" name="Shape 4"/>
          <p:cNvSpPr/>
          <p:nvPr/>
        </p:nvSpPr>
        <p:spPr>
          <a:xfrm>
            <a:off x="6287512" y="2669560"/>
            <a:ext cx="777597" cy="27742"/>
          </a:xfrm>
          <a:prstGeom prst="rect">
            <a:avLst/>
          </a:prstGeom>
          <a:solidFill>
            <a:srgbClr val="FA2F5C"/>
          </a:solidFill>
          <a:ln/>
        </p:spPr>
        <p:txBody>
          <a:bodyPr/>
          <a:lstStyle/>
          <a:p>
            <a:endParaRPr lang="en-US"/>
          </a:p>
        </p:txBody>
      </p:sp>
      <p:sp>
        <p:nvSpPr>
          <p:cNvPr id="7" name="Shape 5"/>
          <p:cNvSpPr/>
          <p:nvPr/>
        </p:nvSpPr>
        <p:spPr>
          <a:xfrm>
            <a:off x="7065109" y="2433518"/>
            <a:ext cx="499943" cy="499943"/>
          </a:xfrm>
          <a:prstGeom prst="roundRect">
            <a:avLst>
              <a:gd name="adj" fmla="val 13333"/>
            </a:avLst>
          </a:prstGeom>
          <a:solidFill>
            <a:srgbClr val="221D4C"/>
          </a:solidFill>
          <a:ln/>
        </p:spPr>
        <p:txBody>
          <a:bodyPr/>
          <a:lstStyle/>
          <a:p>
            <a:endParaRPr lang="en-US"/>
          </a:p>
        </p:txBody>
      </p:sp>
      <p:sp>
        <p:nvSpPr>
          <p:cNvPr id="8" name="Text 6"/>
          <p:cNvSpPr/>
          <p:nvPr/>
        </p:nvSpPr>
        <p:spPr>
          <a:xfrm>
            <a:off x="7261920" y="2475190"/>
            <a:ext cx="106323" cy="416481"/>
          </a:xfrm>
          <a:prstGeom prst="rect">
            <a:avLst/>
          </a:prstGeom>
          <a:noFill/>
          <a:ln/>
        </p:spPr>
        <p:txBody>
          <a:bodyPr wrap="none" rtlCol="0" anchor="t"/>
          <a:lstStyle/>
          <a:p>
            <a:pPr marL="0" indent="0" algn="ctr">
              <a:lnSpc>
                <a:spcPts val="3281"/>
              </a:lnSpc>
              <a:buNone/>
            </a:pPr>
            <a:r>
              <a:rPr lang="en-US" sz="2624" dirty="0">
                <a:solidFill>
                  <a:srgbClr val="FFFFFF"/>
                </a:solidFill>
                <a:latin typeface="Kanit" pitchFamily="34" charset="0"/>
                <a:ea typeface="Kanit" pitchFamily="34" charset="-122"/>
                <a:cs typeface="Kanit" pitchFamily="34" charset="-120"/>
              </a:rPr>
              <a:t>1</a:t>
            </a:r>
            <a:endParaRPr lang="en-US" sz="2624" dirty="0"/>
          </a:p>
        </p:txBody>
      </p:sp>
      <p:sp>
        <p:nvSpPr>
          <p:cNvPr id="9" name="Text 7"/>
          <p:cNvSpPr/>
          <p:nvPr/>
        </p:nvSpPr>
        <p:spPr>
          <a:xfrm>
            <a:off x="3315533" y="2482096"/>
            <a:ext cx="2777490" cy="347186"/>
          </a:xfrm>
          <a:prstGeom prst="rect">
            <a:avLst/>
          </a:prstGeom>
          <a:noFill/>
          <a:ln/>
        </p:spPr>
        <p:txBody>
          <a:bodyPr wrap="none" rtlCol="0" anchor="t"/>
          <a:lstStyle/>
          <a:p>
            <a:pPr marL="0" indent="0" algn="r">
              <a:lnSpc>
                <a:spcPts val="2734"/>
              </a:lnSpc>
              <a:buNone/>
            </a:pPr>
            <a:r>
              <a:rPr lang="en-US" sz="2187" dirty="0">
                <a:solidFill>
                  <a:srgbClr val="FFFFFF"/>
                </a:solidFill>
                <a:latin typeface="Kanit" pitchFamily="34" charset="0"/>
                <a:ea typeface="Kanit" pitchFamily="34" charset="-122"/>
                <a:cs typeface="Kanit" pitchFamily="34" charset="-120"/>
              </a:rPr>
              <a:t>Combining Datasets</a:t>
            </a:r>
            <a:endParaRPr lang="en-US" sz="2187" dirty="0"/>
          </a:p>
        </p:txBody>
      </p:sp>
      <p:sp>
        <p:nvSpPr>
          <p:cNvPr id="10" name="Text 8"/>
          <p:cNvSpPr/>
          <p:nvPr/>
        </p:nvSpPr>
        <p:spPr>
          <a:xfrm>
            <a:off x="2348389" y="2962513"/>
            <a:ext cx="3744635" cy="1421606"/>
          </a:xfrm>
          <a:prstGeom prst="rect">
            <a:avLst/>
          </a:prstGeom>
          <a:noFill/>
          <a:ln/>
        </p:spPr>
        <p:txBody>
          <a:bodyPr wrap="square" rtlCol="0" anchor="t"/>
          <a:lstStyle/>
          <a:p>
            <a:pPr marL="0" indent="0" algn="r">
              <a:lnSpc>
                <a:spcPts val="2799"/>
              </a:lnSpc>
              <a:buNone/>
            </a:pPr>
            <a:r>
              <a:rPr lang="en-US" sz="1750" dirty="0">
                <a:solidFill>
                  <a:srgbClr val="D9E1FF"/>
                </a:solidFill>
                <a:latin typeface="Martel Sans" pitchFamily="34" charset="0"/>
                <a:ea typeface="Martel Sans" pitchFamily="34" charset="-122"/>
                <a:cs typeface="Martel Sans" pitchFamily="34" charset="-120"/>
              </a:rPr>
              <a:t>Start by merging the FIFTYONEFIFTY image dataset with our own custom images to create a new, more diverse dataset.</a:t>
            </a:r>
            <a:endParaRPr lang="en-US" sz="1750" dirty="0"/>
          </a:p>
        </p:txBody>
      </p:sp>
      <p:sp>
        <p:nvSpPr>
          <p:cNvPr id="11" name="Shape 9"/>
          <p:cNvSpPr/>
          <p:nvPr/>
        </p:nvSpPr>
        <p:spPr>
          <a:xfrm>
            <a:off x="7565053" y="3780413"/>
            <a:ext cx="777597" cy="27742"/>
          </a:xfrm>
          <a:prstGeom prst="rect">
            <a:avLst/>
          </a:prstGeom>
          <a:solidFill>
            <a:srgbClr val="FA2F5C"/>
          </a:solidFill>
          <a:ln/>
        </p:spPr>
        <p:txBody>
          <a:bodyPr/>
          <a:lstStyle/>
          <a:p>
            <a:endParaRPr lang="en-US"/>
          </a:p>
        </p:txBody>
      </p:sp>
      <p:sp>
        <p:nvSpPr>
          <p:cNvPr id="12" name="Shape 10"/>
          <p:cNvSpPr/>
          <p:nvPr/>
        </p:nvSpPr>
        <p:spPr>
          <a:xfrm>
            <a:off x="7065109" y="3544372"/>
            <a:ext cx="499943" cy="499943"/>
          </a:xfrm>
          <a:prstGeom prst="roundRect">
            <a:avLst>
              <a:gd name="adj" fmla="val 13333"/>
            </a:avLst>
          </a:prstGeom>
          <a:solidFill>
            <a:srgbClr val="221D4C"/>
          </a:solidFill>
          <a:ln/>
        </p:spPr>
        <p:txBody>
          <a:bodyPr/>
          <a:lstStyle/>
          <a:p>
            <a:endParaRPr lang="en-US"/>
          </a:p>
        </p:txBody>
      </p:sp>
      <p:sp>
        <p:nvSpPr>
          <p:cNvPr id="13" name="Text 11"/>
          <p:cNvSpPr/>
          <p:nvPr/>
        </p:nvSpPr>
        <p:spPr>
          <a:xfrm>
            <a:off x="7230249" y="3586043"/>
            <a:ext cx="169664" cy="416481"/>
          </a:xfrm>
          <a:prstGeom prst="rect">
            <a:avLst/>
          </a:prstGeom>
          <a:noFill/>
          <a:ln/>
        </p:spPr>
        <p:txBody>
          <a:bodyPr wrap="none" rtlCol="0" anchor="t"/>
          <a:lstStyle/>
          <a:p>
            <a:pPr marL="0" indent="0" algn="ctr">
              <a:lnSpc>
                <a:spcPts val="3281"/>
              </a:lnSpc>
              <a:buNone/>
            </a:pPr>
            <a:r>
              <a:rPr lang="en-US" sz="2624" dirty="0">
                <a:solidFill>
                  <a:srgbClr val="FFFFFF"/>
                </a:solidFill>
                <a:latin typeface="Kanit" pitchFamily="34" charset="0"/>
                <a:ea typeface="Kanit" pitchFamily="34" charset="-122"/>
                <a:cs typeface="Kanit" pitchFamily="34" charset="-120"/>
              </a:rPr>
              <a:t>2</a:t>
            </a:r>
            <a:endParaRPr lang="en-US" sz="2624" dirty="0"/>
          </a:p>
        </p:txBody>
      </p:sp>
      <p:sp>
        <p:nvSpPr>
          <p:cNvPr id="14" name="Text 12"/>
          <p:cNvSpPr/>
          <p:nvPr/>
        </p:nvSpPr>
        <p:spPr>
          <a:xfrm>
            <a:off x="8537138" y="3592949"/>
            <a:ext cx="2777490" cy="347186"/>
          </a:xfrm>
          <a:prstGeom prst="rect">
            <a:avLst/>
          </a:prstGeom>
          <a:noFill/>
          <a:ln/>
        </p:spPr>
        <p:txBody>
          <a:bodyPr wrap="none" rtlCol="0" anchor="t"/>
          <a:lstStyle/>
          <a:p>
            <a:pPr marL="0" indent="0" algn="l">
              <a:lnSpc>
                <a:spcPts val="2734"/>
              </a:lnSpc>
              <a:buNone/>
            </a:pPr>
            <a:r>
              <a:rPr lang="en-US" sz="2187" dirty="0">
                <a:solidFill>
                  <a:srgbClr val="FFFFFF"/>
                </a:solidFill>
                <a:latin typeface="Kanit" pitchFamily="34" charset="0"/>
                <a:ea typeface="Kanit" pitchFamily="34" charset="-122"/>
                <a:cs typeface="Kanit" pitchFamily="34" charset="-120"/>
              </a:rPr>
              <a:t>Preprocessing</a:t>
            </a:r>
            <a:endParaRPr lang="en-US" sz="2187" dirty="0"/>
          </a:p>
        </p:txBody>
      </p:sp>
      <p:sp>
        <p:nvSpPr>
          <p:cNvPr id="15" name="Text 13"/>
          <p:cNvSpPr/>
          <p:nvPr/>
        </p:nvSpPr>
        <p:spPr>
          <a:xfrm>
            <a:off x="8537138" y="4073366"/>
            <a:ext cx="3744754" cy="1421606"/>
          </a:xfrm>
          <a:prstGeom prst="rect">
            <a:avLst/>
          </a:prstGeom>
          <a:noFill/>
          <a:ln/>
        </p:spPr>
        <p:txBody>
          <a:bodyPr wrap="square" rtlCol="0" anchor="t"/>
          <a:lstStyle/>
          <a:p>
            <a:pPr marL="0" indent="0" algn="l">
              <a:lnSpc>
                <a:spcPts val="2799"/>
              </a:lnSpc>
              <a:buNone/>
            </a:pPr>
            <a:r>
              <a:rPr lang="en-US" sz="1750" dirty="0">
                <a:solidFill>
                  <a:srgbClr val="D9E1FF"/>
                </a:solidFill>
                <a:latin typeface="Martel Sans" pitchFamily="34" charset="0"/>
                <a:ea typeface="Martel Sans" pitchFamily="34" charset="-122"/>
                <a:cs typeface="Martel Sans" pitchFamily="34" charset="-120"/>
              </a:rPr>
              <a:t>Preprocess all images using YOLO to resize them to 224x224 RGB, preparing them for feature extraction.</a:t>
            </a:r>
            <a:endParaRPr lang="en-US" sz="1750" dirty="0"/>
          </a:p>
        </p:txBody>
      </p:sp>
      <p:sp>
        <p:nvSpPr>
          <p:cNvPr id="16" name="Shape 14"/>
          <p:cNvSpPr/>
          <p:nvPr/>
        </p:nvSpPr>
        <p:spPr>
          <a:xfrm>
            <a:off x="6287512" y="5238095"/>
            <a:ext cx="777597" cy="27742"/>
          </a:xfrm>
          <a:prstGeom prst="rect">
            <a:avLst/>
          </a:prstGeom>
          <a:solidFill>
            <a:srgbClr val="FA2F5C"/>
          </a:solidFill>
          <a:ln/>
        </p:spPr>
        <p:txBody>
          <a:bodyPr/>
          <a:lstStyle/>
          <a:p>
            <a:endParaRPr lang="en-US"/>
          </a:p>
        </p:txBody>
      </p:sp>
      <p:sp>
        <p:nvSpPr>
          <p:cNvPr id="17" name="Shape 15"/>
          <p:cNvSpPr/>
          <p:nvPr/>
        </p:nvSpPr>
        <p:spPr>
          <a:xfrm>
            <a:off x="7065109" y="5002054"/>
            <a:ext cx="499943" cy="499943"/>
          </a:xfrm>
          <a:prstGeom prst="roundRect">
            <a:avLst>
              <a:gd name="adj" fmla="val 13333"/>
            </a:avLst>
          </a:prstGeom>
          <a:solidFill>
            <a:srgbClr val="221D4C"/>
          </a:solidFill>
          <a:ln/>
        </p:spPr>
        <p:txBody>
          <a:bodyPr/>
          <a:lstStyle/>
          <a:p>
            <a:endParaRPr lang="en-US"/>
          </a:p>
        </p:txBody>
      </p:sp>
      <p:sp>
        <p:nvSpPr>
          <p:cNvPr id="18" name="Text 16"/>
          <p:cNvSpPr/>
          <p:nvPr/>
        </p:nvSpPr>
        <p:spPr>
          <a:xfrm>
            <a:off x="7228582" y="5043726"/>
            <a:ext cx="172998" cy="416481"/>
          </a:xfrm>
          <a:prstGeom prst="rect">
            <a:avLst/>
          </a:prstGeom>
          <a:noFill/>
          <a:ln/>
        </p:spPr>
        <p:txBody>
          <a:bodyPr wrap="none" rtlCol="0" anchor="t"/>
          <a:lstStyle/>
          <a:p>
            <a:pPr marL="0" indent="0" algn="ctr">
              <a:lnSpc>
                <a:spcPts val="3281"/>
              </a:lnSpc>
              <a:buNone/>
            </a:pPr>
            <a:r>
              <a:rPr lang="en-US" sz="2624" dirty="0">
                <a:solidFill>
                  <a:srgbClr val="FFFFFF"/>
                </a:solidFill>
                <a:latin typeface="Kanit" pitchFamily="34" charset="0"/>
                <a:ea typeface="Kanit" pitchFamily="34" charset="-122"/>
                <a:cs typeface="Kanit" pitchFamily="34" charset="-120"/>
              </a:rPr>
              <a:t>3</a:t>
            </a:r>
            <a:endParaRPr lang="en-US" sz="2624" dirty="0"/>
          </a:p>
        </p:txBody>
      </p:sp>
      <p:sp>
        <p:nvSpPr>
          <p:cNvPr id="19" name="Text 17"/>
          <p:cNvSpPr/>
          <p:nvPr/>
        </p:nvSpPr>
        <p:spPr>
          <a:xfrm>
            <a:off x="3315533" y="5050631"/>
            <a:ext cx="2777490" cy="347186"/>
          </a:xfrm>
          <a:prstGeom prst="rect">
            <a:avLst/>
          </a:prstGeom>
          <a:noFill/>
          <a:ln/>
        </p:spPr>
        <p:txBody>
          <a:bodyPr wrap="none" rtlCol="0" anchor="t"/>
          <a:lstStyle/>
          <a:p>
            <a:pPr marL="0" indent="0" algn="r">
              <a:lnSpc>
                <a:spcPts val="2734"/>
              </a:lnSpc>
              <a:buNone/>
            </a:pPr>
            <a:r>
              <a:rPr lang="en-US" sz="2187" dirty="0">
                <a:solidFill>
                  <a:srgbClr val="FFFFFF"/>
                </a:solidFill>
                <a:latin typeface="Kanit" pitchFamily="34" charset="0"/>
                <a:ea typeface="Kanit" pitchFamily="34" charset="-122"/>
                <a:cs typeface="Kanit" pitchFamily="34" charset="-120"/>
              </a:rPr>
              <a:t>Feature Extraction</a:t>
            </a:r>
            <a:endParaRPr lang="en-US" sz="2187" dirty="0"/>
          </a:p>
        </p:txBody>
      </p:sp>
      <p:sp>
        <p:nvSpPr>
          <p:cNvPr id="20" name="Text 18"/>
          <p:cNvSpPr/>
          <p:nvPr/>
        </p:nvSpPr>
        <p:spPr>
          <a:xfrm>
            <a:off x="2348389" y="5531048"/>
            <a:ext cx="3744635" cy="1066205"/>
          </a:xfrm>
          <a:prstGeom prst="rect">
            <a:avLst/>
          </a:prstGeom>
          <a:noFill/>
          <a:ln/>
        </p:spPr>
        <p:txBody>
          <a:bodyPr wrap="square" rtlCol="0" anchor="t"/>
          <a:lstStyle/>
          <a:p>
            <a:pPr marL="0" indent="0" algn="r">
              <a:lnSpc>
                <a:spcPts val="2799"/>
              </a:lnSpc>
              <a:buNone/>
            </a:pPr>
            <a:r>
              <a:rPr lang="en-US" sz="1750" dirty="0">
                <a:solidFill>
                  <a:srgbClr val="D9E1FF"/>
                </a:solidFill>
                <a:latin typeface="Martel Sans" pitchFamily="34" charset="0"/>
                <a:ea typeface="Martel Sans" pitchFamily="34" charset="-122"/>
                <a:cs typeface="Martel Sans" pitchFamily="34" charset="-120"/>
              </a:rPr>
              <a:t>Extract features from the preprocessed images using average pooling and the ResNet50 model.</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txBody>
          <a:bodyPr/>
          <a:lstStyle/>
          <a:p>
            <a:endParaRPr lang="en-US"/>
          </a:p>
        </p:txBody>
      </p:sp>
      <p:sp>
        <p:nvSpPr>
          <p:cNvPr id="3" name="Shape 1"/>
          <p:cNvSpPr/>
          <p:nvPr/>
        </p:nvSpPr>
        <p:spPr>
          <a:xfrm>
            <a:off x="0" y="0"/>
            <a:ext cx="14630400" cy="8229600"/>
          </a:xfrm>
          <a:prstGeom prst="rect">
            <a:avLst/>
          </a:prstGeom>
          <a:solidFill>
            <a:srgbClr val="100C35"/>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2365296"/>
            <a:ext cx="7477601" cy="1388745"/>
          </a:xfrm>
          <a:prstGeom prst="rect">
            <a:avLst/>
          </a:prstGeom>
          <a:noFill/>
          <a:ln/>
        </p:spPr>
        <p:txBody>
          <a:bodyPr wrap="square" rtlCol="0" anchor="t"/>
          <a:lstStyle/>
          <a:p>
            <a:pPr marL="0" indent="0">
              <a:lnSpc>
                <a:spcPts val="5468"/>
              </a:lnSpc>
              <a:buNone/>
            </a:pPr>
            <a:r>
              <a:rPr lang="en-US" sz="4374" dirty="0">
                <a:solidFill>
                  <a:srgbClr val="FFFFFF"/>
                </a:solidFill>
                <a:latin typeface="Kanit" pitchFamily="34" charset="0"/>
                <a:ea typeface="Kanit" pitchFamily="34" charset="-122"/>
                <a:cs typeface="Kanit" pitchFamily="34" charset="-120"/>
              </a:rPr>
              <a:t>Combining FIFTYONEFIFTY and Custom Images</a:t>
            </a:r>
            <a:endParaRPr lang="en-US" sz="4374" dirty="0"/>
          </a:p>
        </p:txBody>
      </p:sp>
      <p:sp>
        <p:nvSpPr>
          <p:cNvPr id="6" name="Text 3"/>
          <p:cNvSpPr/>
          <p:nvPr/>
        </p:nvSpPr>
        <p:spPr>
          <a:xfrm>
            <a:off x="833199" y="4087297"/>
            <a:ext cx="7477601" cy="1777008"/>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We're combining the FIFTYONEFIFTY dataset with our own custom images to create a diverse dataset for our facial recognition project. This combined dataset will improve the performance and accuracy of our system by including a wider range of facial diversity, expressions, and real-world scenarios.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45301"/>
            <a:ext cx="14630400" cy="8229600"/>
          </a:xfrm>
          <a:prstGeom prst="rect">
            <a:avLst/>
          </a:prstGeom>
          <a:solidFill>
            <a:srgbClr val="271C4E"/>
          </a:solidFill>
          <a:ln/>
        </p:spPr>
        <p:txBody>
          <a:bodyPr/>
          <a:lstStyle/>
          <a:p>
            <a:endParaRPr lang="en-US"/>
          </a:p>
        </p:txBody>
      </p:sp>
      <p:sp>
        <p:nvSpPr>
          <p:cNvPr id="3" name="Shape 1"/>
          <p:cNvSpPr/>
          <p:nvPr/>
        </p:nvSpPr>
        <p:spPr>
          <a:xfrm>
            <a:off x="0" y="-45301"/>
            <a:ext cx="14630400" cy="8339433"/>
          </a:xfrm>
          <a:prstGeom prst="rect">
            <a:avLst/>
          </a:prstGeom>
          <a:solidFill>
            <a:srgbClr val="100C35"/>
          </a:solidFill>
          <a:ln/>
        </p:spPr>
        <p:txBody>
          <a:bodyPr/>
          <a:lstStyle/>
          <a:p>
            <a:endParaRPr lang="en-US"/>
          </a:p>
        </p:txBody>
      </p:sp>
      <p:sp>
        <p:nvSpPr>
          <p:cNvPr id="4" name="Text 2"/>
          <p:cNvSpPr/>
          <p:nvPr/>
        </p:nvSpPr>
        <p:spPr>
          <a:xfrm>
            <a:off x="887016" y="393978"/>
            <a:ext cx="5380553" cy="672465"/>
          </a:xfrm>
          <a:prstGeom prst="rect">
            <a:avLst/>
          </a:prstGeom>
          <a:noFill/>
          <a:ln/>
        </p:spPr>
        <p:txBody>
          <a:bodyPr wrap="none" rtlCol="0" anchor="t"/>
          <a:lstStyle/>
          <a:p>
            <a:pPr marL="0" indent="0">
              <a:lnSpc>
                <a:spcPts val="5296"/>
              </a:lnSpc>
              <a:buNone/>
            </a:pPr>
            <a:r>
              <a:rPr lang="en-US" sz="4237" dirty="0">
                <a:solidFill>
                  <a:srgbClr val="FFFFFF"/>
                </a:solidFill>
                <a:latin typeface="Kanit" pitchFamily="34" charset="0"/>
                <a:ea typeface="Kanit" pitchFamily="34" charset="-122"/>
                <a:cs typeface="Kanit" pitchFamily="34" charset="-120"/>
              </a:rPr>
              <a:t>Preprocessing images </a:t>
            </a:r>
            <a:endParaRPr lang="en-US" sz="4237" dirty="0"/>
          </a:p>
        </p:txBody>
      </p:sp>
      <p:grpSp>
        <p:nvGrpSpPr>
          <p:cNvPr id="19" name="Group 18">
            <a:extLst>
              <a:ext uri="{FF2B5EF4-FFF2-40B4-BE49-F238E27FC236}">
                <a16:creationId xmlns:a16="http://schemas.microsoft.com/office/drawing/2014/main" id="{CDF3C1C0-F4C4-18A9-81E2-7B9FC57E668E}"/>
              </a:ext>
            </a:extLst>
          </p:cNvPr>
          <p:cNvGrpSpPr/>
          <p:nvPr/>
        </p:nvGrpSpPr>
        <p:grpSpPr>
          <a:xfrm>
            <a:off x="1010067" y="1662588"/>
            <a:ext cx="3063835" cy="2605326"/>
            <a:chOff x="2504361" y="1863566"/>
            <a:chExt cx="3063835" cy="2605326"/>
          </a:xfrm>
        </p:grpSpPr>
        <p:sp>
          <p:nvSpPr>
            <p:cNvPr id="5" name="Shape 3"/>
            <p:cNvSpPr/>
            <p:nvPr/>
          </p:nvSpPr>
          <p:spPr>
            <a:xfrm>
              <a:off x="2504361" y="1863566"/>
              <a:ext cx="484227" cy="484227"/>
            </a:xfrm>
            <a:prstGeom prst="roundRect">
              <a:avLst>
                <a:gd name="adj" fmla="val 13334"/>
              </a:avLst>
            </a:prstGeom>
            <a:solidFill>
              <a:srgbClr val="221D4C"/>
            </a:solidFill>
            <a:ln/>
          </p:spPr>
          <p:txBody>
            <a:bodyPr/>
            <a:lstStyle/>
            <a:p>
              <a:endParaRPr lang="en-US"/>
            </a:p>
          </p:txBody>
        </p:sp>
        <p:sp>
          <p:nvSpPr>
            <p:cNvPr id="7" name="Text 5"/>
            <p:cNvSpPr/>
            <p:nvPr/>
          </p:nvSpPr>
          <p:spPr>
            <a:xfrm>
              <a:off x="3203734" y="1937504"/>
              <a:ext cx="2364462" cy="336352"/>
            </a:xfrm>
            <a:prstGeom prst="rect">
              <a:avLst/>
            </a:prstGeom>
            <a:noFill/>
            <a:ln/>
          </p:spPr>
          <p:txBody>
            <a:bodyPr wrap="none" rtlCol="0" anchor="t"/>
            <a:lstStyle/>
            <a:p>
              <a:pPr marL="0" indent="0">
                <a:lnSpc>
                  <a:spcPts val="2648"/>
                </a:lnSpc>
                <a:buNone/>
              </a:pPr>
              <a:r>
                <a:rPr lang="en-US" sz="2118" dirty="0">
                  <a:solidFill>
                    <a:srgbClr val="FFFFFF"/>
                  </a:solidFill>
                  <a:latin typeface="Kanit" pitchFamily="34" charset="0"/>
                  <a:ea typeface="Kanit" pitchFamily="34" charset="-122"/>
                  <a:cs typeface="Kanit" pitchFamily="34" charset="-120"/>
                </a:rPr>
                <a:t>Combine Datasets</a:t>
              </a:r>
              <a:endParaRPr lang="en-US" sz="2118" dirty="0"/>
            </a:p>
          </p:txBody>
        </p:sp>
        <p:sp>
          <p:nvSpPr>
            <p:cNvPr id="8" name="Text 6"/>
            <p:cNvSpPr/>
            <p:nvPr/>
          </p:nvSpPr>
          <p:spPr>
            <a:xfrm>
              <a:off x="3203734" y="2402919"/>
              <a:ext cx="2364462" cy="2065973"/>
            </a:xfrm>
            <a:prstGeom prst="rect">
              <a:avLst/>
            </a:prstGeom>
            <a:noFill/>
            <a:ln/>
          </p:spPr>
          <p:txBody>
            <a:bodyPr wrap="square" rtlCol="0" anchor="t"/>
            <a:lstStyle/>
            <a:p>
              <a:pPr marL="0" indent="0">
                <a:lnSpc>
                  <a:spcPts val="2711"/>
                </a:lnSpc>
                <a:buNone/>
              </a:pPr>
              <a:r>
                <a:rPr lang="en-US" sz="1695" dirty="0">
                  <a:solidFill>
                    <a:srgbClr val="D9E1FF"/>
                  </a:solidFill>
                  <a:latin typeface="Martel Sans" pitchFamily="34" charset="0"/>
                  <a:ea typeface="Martel Sans" pitchFamily="34" charset="-122"/>
                  <a:cs typeface="Martel Sans" pitchFamily="34" charset="-120"/>
                </a:rPr>
                <a:t>After combining the FIFTYONEFIFTY dataset and our custom images, we preprocess the images for feature extraction.</a:t>
              </a:r>
              <a:endParaRPr lang="en-US" sz="1695" dirty="0"/>
            </a:p>
          </p:txBody>
        </p:sp>
      </p:grpSp>
      <p:sp>
        <p:nvSpPr>
          <p:cNvPr id="9" name="Shape 7"/>
          <p:cNvSpPr/>
          <p:nvPr/>
        </p:nvSpPr>
        <p:spPr>
          <a:xfrm>
            <a:off x="5433596" y="1665348"/>
            <a:ext cx="484227" cy="484227"/>
          </a:xfrm>
          <a:prstGeom prst="roundRect">
            <a:avLst>
              <a:gd name="adj" fmla="val 13334"/>
            </a:avLst>
          </a:prstGeom>
          <a:solidFill>
            <a:srgbClr val="221D4C"/>
          </a:solidFill>
          <a:ln/>
        </p:spPr>
        <p:txBody>
          <a:bodyPr/>
          <a:lstStyle/>
          <a:p>
            <a:endParaRPr lang="en-US"/>
          </a:p>
        </p:txBody>
      </p:sp>
      <p:sp>
        <p:nvSpPr>
          <p:cNvPr id="10" name="Text 8"/>
          <p:cNvSpPr/>
          <p:nvPr/>
        </p:nvSpPr>
        <p:spPr>
          <a:xfrm>
            <a:off x="5593497" y="1705710"/>
            <a:ext cx="164306" cy="403384"/>
          </a:xfrm>
          <a:prstGeom prst="rect">
            <a:avLst/>
          </a:prstGeom>
          <a:noFill/>
          <a:ln/>
        </p:spPr>
        <p:txBody>
          <a:bodyPr wrap="none" rtlCol="0" anchor="t"/>
          <a:lstStyle/>
          <a:p>
            <a:pPr marL="0" indent="0" algn="ctr">
              <a:lnSpc>
                <a:spcPts val="3178"/>
              </a:lnSpc>
              <a:buNone/>
            </a:pPr>
            <a:r>
              <a:rPr lang="en-US" sz="2542" dirty="0">
                <a:solidFill>
                  <a:srgbClr val="FFFFFF"/>
                </a:solidFill>
                <a:latin typeface="Kanit" pitchFamily="34" charset="0"/>
                <a:ea typeface="Kanit" pitchFamily="34" charset="-122"/>
                <a:cs typeface="Kanit" pitchFamily="34" charset="-120"/>
              </a:rPr>
              <a:t>2</a:t>
            </a:r>
            <a:endParaRPr lang="en-US" sz="2542" dirty="0"/>
          </a:p>
        </p:txBody>
      </p:sp>
      <p:sp>
        <p:nvSpPr>
          <p:cNvPr id="11" name="Text 9"/>
          <p:cNvSpPr/>
          <p:nvPr/>
        </p:nvSpPr>
        <p:spPr>
          <a:xfrm>
            <a:off x="6132969" y="1739286"/>
            <a:ext cx="2364462" cy="672703"/>
          </a:xfrm>
          <a:prstGeom prst="rect">
            <a:avLst/>
          </a:prstGeom>
          <a:noFill/>
          <a:ln/>
        </p:spPr>
        <p:txBody>
          <a:bodyPr wrap="square" rtlCol="0" anchor="t"/>
          <a:lstStyle/>
          <a:p>
            <a:pPr marL="0" indent="0">
              <a:lnSpc>
                <a:spcPts val="2648"/>
              </a:lnSpc>
              <a:buNone/>
            </a:pPr>
            <a:r>
              <a:rPr lang="en-US" sz="2118" dirty="0">
                <a:solidFill>
                  <a:srgbClr val="FFFFFF"/>
                </a:solidFill>
                <a:latin typeface="Kanit" pitchFamily="34" charset="0"/>
                <a:ea typeface="Kanit" pitchFamily="34" charset="-122"/>
                <a:cs typeface="Kanit" pitchFamily="34" charset="-120"/>
              </a:rPr>
              <a:t>YOLO Face Cropping</a:t>
            </a:r>
            <a:endParaRPr lang="en-US" sz="2118" dirty="0"/>
          </a:p>
        </p:txBody>
      </p:sp>
      <p:sp>
        <p:nvSpPr>
          <p:cNvPr id="12" name="Text 10"/>
          <p:cNvSpPr/>
          <p:nvPr/>
        </p:nvSpPr>
        <p:spPr>
          <a:xfrm>
            <a:off x="6132969" y="2541053"/>
            <a:ext cx="2364462" cy="1377315"/>
          </a:xfrm>
          <a:prstGeom prst="rect">
            <a:avLst/>
          </a:prstGeom>
          <a:noFill/>
          <a:ln/>
        </p:spPr>
        <p:txBody>
          <a:bodyPr wrap="square" rtlCol="0" anchor="t"/>
          <a:lstStyle/>
          <a:p>
            <a:pPr marL="0" indent="0">
              <a:lnSpc>
                <a:spcPts val="2711"/>
              </a:lnSpc>
              <a:buNone/>
            </a:pPr>
            <a:r>
              <a:rPr lang="en-US" sz="1695" dirty="0">
                <a:solidFill>
                  <a:srgbClr val="D9E1FF"/>
                </a:solidFill>
                <a:latin typeface="Martel Sans" pitchFamily="34" charset="0"/>
                <a:ea typeface="Martel Sans" pitchFamily="34" charset="-122"/>
                <a:cs typeface="Martel Sans" pitchFamily="34" charset="-120"/>
              </a:rPr>
              <a:t>Using YOLO, we crop the key faces in the images, removing background clutter.</a:t>
            </a:r>
            <a:endParaRPr lang="en-US" sz="1695" dirty="0"/>
          </a:p>
        </p:txBody>
      </p:sp>
      <p:sp>
        <p:nvSpPr>
          <p:cNvPr id="13" name="Shape 11"/>
          <p:cNvSpPr/>
          <p:nvPr/>
        </p:nvSpPr>
        <p:spPr>
          <a:xfrm>
            <a:off x="10314385" y="1698804"/>
            <a:ext cx="484227" cy="484227"/>
          </a:xfrm>
          <a:prstGeom prst="roundRect">
            <a:avLst>
              <a:gd name="adj" fmla="val 13334"/>
            </a:avLst>
          </a:prstGeom>
          <a:solidFill>
            <a:srgbClr val="221D4C"/>
          </a:solidFill>
          <a:ln/>
        </p:spPr>
        <p:txBody>
          <a:bodyPr/>
          <a:lstStyle/>
          <a:p>
            <a:endParaRPr lang="en-US"/>
          </a:p>
        </p:txBody>
      </p:sp>
      <p:sp>
        <p:nvSpPr>
          <p:cNvPr id="14" name="Text 12"/>
          <p:cNvSpPr/>
          <p:nvPr/>
        </p:nvSpPr>
        <p:spPr>
          <a:xfrm>
            <a:off x="10472619" y="1739166"/>
            <a:ext cx="167640" cy="403384"/>
          </a:xfrm>
          <a:prstGeom prst="rect">
            <a:avLst/>
          </a:prstGeom>
          <a:noFill/>
          <a:ln/>
        </p:spPr>
        <p:txBody>
          <a:bodyPr wrap="none" rtlCol="0" anchor="t"/>
          <a:lstStyle/>
          <a:p>
            <a:pPr marL="0" indent="0" algn="ctr">
              <a:lnSpc>
                <a:spcPts val="3178"/>
              </a:lnSpc>
              <a:buNone/>
            </a:pPr>
            <a:r>
              <a:rPr lang="en-US" sz="2542" dirty="0">
                <a:solidFill>
                  <a:srgbClr val="FFFFFF"/>
                </a:solidFill>
                <a:latin typeface="Kanit" pitchFamily="34" charset="0"/>
                <a:ea typeface="Kanit" pitchFamily="34" charset="-122"/>
                <a:cs typeface="Kanit" pitchFamily="34" charset="-120"/>
              </a:rPr>
              <a:t>3</a:t>
            </a:r>
            <a:endParaRPr lang="en-US" sz="2542" dirty="0"/>
          </a:p>
        </p:txBody>
      </p:sp>
      <p:sp>
        <p:nvSpPr>
          <p:cNvPr id="15" name="Text 13"/>
          <p:cNvSpPr/>
          <p:nvPr/>
        </p:nvSpPr>
        <p:spPr>
          <a:xfrm>
            <a:off x="11013758" y="1772742"/>
            <a:ext cx="2364462" cy="336352"/>
          </a:xfrm>
          <a:prstGeom prst="rect">
            <a:avLst/>
          </a:prstGeom>
          <a:noFill/>
          <a:ln/>
        </p:spPr>
        <p:txBody>
          <a:bodyPr wrap="none" rtlCol="0" anchor="t"/>
          <a:lstStyle/>
          <a:p>
            <a:pPr marL="0" indent="0">
              <a:lnSpc>
                <a:spcPts val="2648"/>
              </a:lnSpc>
              <a:buNone/>
            </a:pPr>
            <a:r>
              <a:rPr lang="en-US" sz="2118" dirty="0">
                <a:solidFill>
                  <a:srgbClr val="FFFFFF"/>
                </a:solidFill>
                <a:latin typeface="Kanit" pitchFamily="34" charset="0"/>
                <a:ea typeface="Kanit" pitchFamily="34" charset="-122"/>
                <a:cs typeface="Kanit" pitchFamily="34" charset="-120"/>
              </a:rPr>
              <a:t>Image Resizing</a:t>
            </a:r>
            <a:endParaRPr lang="en-US" sz="2118" dirty="0"/>
          </a:p>
        </p:txBody>
      </p:sp>
      <p:sp>
        <p:nvSpPr>
          <p:cNvPr id="16" name="Text 14"/>
          <p:cNvSpPr/>
          <p:nvPr/>
        </p:nvSpPr>
        <p:spPr>
          <a:xfrm>
            <a:off x="11013758" y="2238157"/>
            <a:ext cx="2364462" cy="2065973"/>
          </a:xfrm>
          <a:prstGeom prst="rect">
            <a:avLst/>
          </a:prstGeom>
          <a:noFill/>
          <a:ln/>
        </p:spPr>
        <p:txBody>
          <a:bodyPr wrap="square" rtlCol="0" anchor="t"/>
          <a:lstStyle/>
          <a:p>
            <a:pPr marL="0" indent="0">
              <a:lnSpc>
                <a:spcPts val="2711"/>
              </a:lnSpc>
              <a:buNone/>
            </a:pPr>
            <a:r>
              <a:rPr lang="en-US" sz="1695" dirty="0">
                <a:solidFill>
                  <a:srgbClr val="D9E1FF"/>
                </a:solidFill>
                <a:latin typeface="Martel Sans" pitchFamily="34" charset="0"/>
                <a:ea typeface="Martel Sans" pitchFamily="34" charset="-122"/>
                <a:cs typeface="Martel Sans" pitchFamily="34" charset="-120"/>
              </a:rPr>
              <a:t>We resize and convert the images to the optimal size and format (224x224 RGB) for the ResNet50 feature extractor.</a:t>
            </a:r>
            <a:endParaRPr lang="en-US" sz="1695" dirty="0"/>
          </a:p>
        </p:txBody>
      </p:sp>
      <p:pic>
        <p:nvPicPr>
          <p:cNvPr id="17" name="Image 0" descr="preencoded.png"/>
          <p:cNvPicPr>
            <a:picLocks noChangeAspect="1"/>
          </p:cNvPicPr>
          <p:nvPr/>
        </p:nvPicPr>
        <p:blipFill>
          <a:blip r:embed="rId3"/>
          <a:stretch>
            <a:fillRect/>
          </a:stretch>
        </p:blipFill>
        <p:spPr>
          <a:xfrm>
            <a:off x="4000142" y="4304130"/>
            <a:ext cx="6630116" cy="3777914"/>
          </a:xfrm>
          <a:prstGeom prst="rect">
            <a:avLst/>
          </a:prstGeom>
        </p:spPr>
      </p:pic>
      <p:sp>
        <p:nvSpPr>
          <p:cNvPr id="6" name="Text 4"/>
          <p:cNvSpPr/>
          <p:nvPr/>
        </p:nvSpPr>
        <p:spPr>
          <a:xfrm>
            <a:off x="1252180" y="1662588"/>
            <a:ext cx="102989" cy="403384"/>
          </a:xfrm>
          <a:prstGeom prst="rect">
            <a:avLst/>
          </a:prstGeom>
          <a:noFill/>
          <a:ln/>
        </p:spPr>
        <p:txBody>
          <a:bodyPr wrap="none" rtlCol="0" anchor="t"/>
          <a:lstStyle/>
          <a:p>
            <a:pPr marL="0" indent="0" algn="ctr">
              <a:lnSpc>
                <a:spcPts val="3178"/>
              </a:lnSpc>
              <a:buNone/>
            </a:pPr>
            <a:r>
              <a:rPr lang="en-US" sz="2542" dirty="0">
                <a:solidFill>
                  <a:srgbClr val="FFFFFF"/>
                </a:solidFill>
                <a:latin typeface="Kanit" pitchFamily="34" charset="0"/>
                <a:ea typeface="Kanit" pitchFamily="34" charset="-122"/>
                <a:cs typeface="Kanit" pitchFamily="34" charset="-120"/>
              </a:rPr>
              <a:t>1</a:t>
            </a:r>
            <a:endParaRPr lang="en-US" sz="2542"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txBody>
          <a:bodyPr/>
          <a:lstStyle/>
          <a:p>
            <a:endParaRPr lang="en-US"/>
          </a:p>
        </p:txBody>
      </p:sp>
      <p:sp>
        <p:nvSpPr>
          <p:cNvPr id="3" name="Shape 1"/>
          <p:cNvSpPr/>
          <p:nvPr/>
        </p:nvSpPr>
        <p:spPr>
          <a:xfrm>
            <a:off x="0" y="0"/>
            <a:ext cx="14630400" cy="8229600"/>
          </a:xfrm>
          <a:prstGeom prst="rect">
            <a:avLst/>
          </a:prstGeom>
          <a:solidFill>
            <a:srgbClr val="100C35"/>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pic>
        <p:nvPicPr>
          <p:cNvPr id="5" name="Image 1" descr="preencoded.png"/>
          <p:cNvPicPr>
            <a:picLocks noChangeAspect="1"/>
          </p:cNvPicPr>
          <p:nvPr/>
        </p:nvPicPr>
        <p:blipFill>
          <a:blip r:embed="rId4"/>
          <a:stretch>
            <a:fillRect/>
          </a:stretch>
        </p:blipFill>
        <p:spPr>
          <a:xfrm>
            <a:off x="9429274" y="2245043"/>
            <a:ext cx="4930973" cy="3739396"/>
          </a:xfrm>
          <a:prstGeom prst="rect">
            <a:avLst/>
          </a:prstGeom>
        </p:spPr>
      </p:pic>
      <p:sp>
        <p:nvSpPr>
          <p:cNvPr id="6" name="Text 2"/>
          <p:cNvSpPr/>
          <p:nvPr/>
        </p:nvSpPr>
        <p:spPr>
          <a:xfrm>
            <a:off x="833199" y="1360051"/>
            <a:ext cx="7477601" cy="2083118"/>
          </a:xfrm>
          <a:prstGeom prst="rect">
            <a:avLst/>
          </a:prstGeom>
          <a:noFill/>
          <a:ln/>
        </p:spPr>
        <p:txBody>
          <a:bodyPr wrap="square" rtlCol="0" anchor="t"/>
          <a:lstStyle/>
          <a:p>
            <a:pPr marL="0" indent="0">
              <a:lnSpc>
                <a:spcPts val="5468"/>
              </a:lnSpc>
              <a:buNone/>
            </a:pPr>
            <a:r>
              <a:rPr lang="en-US" sz="4374" dirty="0">
                <a:solidFill>
                  <a:srgbClr val="FFFFFF"/>
                </a:solidFill>
                <a:latin typeface="Kanit" pitchFamily="34" charset="0"/>
                <a:ea typeface="Kanit" pitchFamily="34" charset="-122"/>
                <a:cs typeface="Kanit" pitchFamily="34" charset="-120"/>
              </a:rPr>
              <a:t>Extracting features using average pooling and ResNet50</a:t>
            </a:r>
            <a:endParaRPr lang="en-US" sz="4374" dirty="0"/>
          </a:p>
        </p:txBody>
      </p:sp>
      <p:sp>
        <p:nvSpPr>
          <p:cNvPr id="7" name="Text 3"/>
          <p:cNvSpPr/>
          <p:nvPr/>
        </p:nvSpPr>
        <p:spPr>
          <a:xfrm>
            <a:off x="833199" y="3776424"/>
            <a:ext cx="7477601" cy="1421606"/>
          </a:xfrm>
          <a:prstGeom prst="rect">
            <a:avLst/>
          </a:prstGeom>
          <a:noFill/>
          <a:ln/>
        </p:spPr>
        <p:txBody>
          <a:bodyPr wrap="square" rtlCol="0" anchor="t"/>
          <a:lstStyle/>
          <a:p>
            <a:pPr marL="0" indent="0">
              <a:lnSpc>
                <a:spcPts val="2799"/>
              </a:lnSpc>
              <a:buNone/>
            </a:pPr>
            <a:r>
              <a:rPr lang="en-US" sz="1750" b="1" dirty="0">
                <a:solidFill>
                  <a:srgbClr val="D9E1FF"/>
                </a:solidFill>
                <a:latin typeface="Martel Sans" pitchFamily="34" charset="0"/>
                <a:ea typeface="Martel Sans" pitchFamily="34" charset="-122"/>
                <a:cs typeface="Martel Sans" pitchFamily="34" charset="-120"/>
              </a:rPr>
              <a:t>Purpose: </a:t>
            </a:r>
            <a:r>
              <a:rPr lang="en-US" sz="1750" dirty="0">
                <a:solidFill>
                  <a:srgbClr val="D9E1FF"/>
                </a:solidFill>
                <a:latin typeface="Martel Sans" pitchFamily="34" charset="0"/>
                <a:ea typeface="Martel Sans" pitchFamily="34" charset="-122"/>
                <a:cs typeface="Martel Sans" pitchFamily="34" charset="-120"/>
              </a:rPr>
              <a:t>ResNet, short for Residual Network, is a type of convolutional neural network (CNN) used primarily for image classification and recognition tasks, known for its ability to train very deep networks effectively.</a:t>
            </a:r>
            <a:endParaRPr lang="en-US" sz="1750" dirty="0"/>
          </a:p>
        </p:txBody>
      </p:sp>
      <p:sp>
        <p:nvSpPr>
          <p:cNvPr id="8" name="Text 4"/>
          <p:cNvSpPr/>
          <p:nvPr/>
        </p:nvSpPr>
        <p:spPr>
          <a:xfrm>
            <a:off x="833199" y="5447943"/>
            <a:ext cx="7477601" cy="1421606"/>
          </a:xfrm>
          <a:prstGeom prst="rect">
            <a:avLst/>
          </a:prstGeom>
          <a:noFill/>
          <a:ln/>
        </p:spPr>
        <p:txBody>
          <a:bodyPr wrap="square" rtlCol="0" anchor="t"/>
          <a:lstStyle/>
          <a:p>
            <a:pPr marL="0" indent="0">
              <a:lnSpc>
                <a:spcPts val="2799"/>
              </a:lnSpc>
              <a:buNone/>
            </a:pPr>
            <a:r>
              <a:rPr lang="en-US" sz="1750" b="1" dirty="0">
                <a:solidFill>
                  <a:srgbClr val="D9E1FF"/>
                </a:solidFill>
                <a:latin typeface="Martel Sans" pitchFamily="34" charset="0"/>
                <a:ea typeface="Martel Sans" pitchFamily="34" charset="-122"/>
                <a:cs typeface="Martel Sans" pitchFamily="34" charset="-120"/>
              </a:rPr>
              <a:t>Mechanism: </a:t>
            </a:r>
            <a:r>
              <a:rPr lang="en-US" sz="1750" dirty="0">
                <a:solidFill>
                  <a:srgbClr val="D9E1FF"/>
                </a:solidFill>
                <a:latin typeface="Martel Sans" pitchFamily="34" charset="0"/>
                <a:ea typeface="Martel Sans" pitchFamily="34" charset="-122"/>
                <a:cs typeface="Martel Sans" pitchFamily="34" charset="-120"/>
              </a:rPr>
              <a:t>It introduces residual blocks with skip connections that allow gradients to flow through the network directly, preventing the problem of vanishing gradients and enabling the training of much deeper networks than was previously feasible.</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txBody>
          <a:bodyPr/>
          <a:lstStyle/>
          <a:p>
            <a:endParaRPr lang="en-US"/>
          </a:p>
        </p:txBody>
      </p:sp>
      <p:sp>
        <p:nvSpPr>
          <p:cNvPr id="3" name="Shape 1"/>
          <p:cNvSpPr/>
          <p:nvPr/>
        </p:nvSpPr>
        <p:spPr>
          <a:xfrm>
            <a:off x="0" y="0"/>
            <a:ext cx="14630400" cy="8229600"/>
          </a:xfrm>
          <a:prstGeom prst="rect">
            <a:avLst/>
          </a:prstGeom>
          <a:solidFill>
            <a:srgbClr val="100C35"/>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6" name="Text 3"/>
          <p:cNvSpPr/>
          <p:nvPr/>
        </p:nvSpPr>
        <p:spPr>
          <a:xfrm>
            <a:off x="833199" y="3241139"/>
            <a:ext cx="7477601" cy="1066205"/>
          </a:xfrm>
          <a:prstGeom prst="rect">
            <a:avLst/>
          </a:prstGeom>
          <a:noFill/>
          <a:ln/>
        </p:spPr>
        <p:txBody>
          <a:bodyPr wrap="square" rtlCol="0" anchor="t"/>
          <a:lstStyle/>
          <a:p>
            <a:pPr marL="0" indent="0">
              <a:lnSpc>
                <a:spcPts val="2799"/>
              </a:lnSpc>
              <a:buNone/>
            </a:pPr>
            <a:r>
              <a:rPr lang="en-US" sz="2000" b="1" dirty="0">
                <a:solidFill>
                  <a:srgbClr val="D9E1FF"/>
                </a:solidFill>
                <a:latin typeface="Martel Sans" pitchFamily="34" charset="0"/>
                <a:ea typeface="Martel Sans" pitchFamily="34" charset="-122"/>
                <a:cs typeface="Martel Sans" pitchFamily="34" charset="-120"/>
              </a:rPr>
              <a:t>Index Configuration: </a:t>
            </a:r>
            <a:r>
              <a:rPr lang="en-US" sz="2000" dirty="0">
                <a:solidFill>
                  <a:srgbClr val="D9E1FF"/>
                </a:solidFill>
                <a:latin typeface="Martel Sans" pitchFamily="34" charset="0"/>
                <a:ea typeface="Martel Sans" pitchFamily="34" charset="-122"/>
                <a:cs typeface="Martel Sans" pitchFamily="34" charset="-120"/>
              </a:rPr>
              <a:t>Employed IndexFlatL2 for accurate similarity searches with options for Product Quantization to enhance efficiency in large datasets.</a:t>
            </a:r>
            <a:endParaRPr lang="en-US" sz="2000" dirty="0"/>
          </a:p>
        </p:txBody>
      </p:sp>
      <p:sp>
        <p:nvSpPr>
          <p:cNvPr id="7" name="Text 4"/>
          <p:cNvSpPr/>
          <p:nvPr/>
        </p:nvSpPr>
        <p:spPr>
          <a:xfrm>
            <a:off x="828606" y="4933332"/>
            <a:ext cx="7477601" cy="1066205"/>
          </a:xfrm>
          <a:prstGeom prst="rect">
            <a:avLst/>
          </a:prstGeom>
          <a:noFill/>
          <a:ln/>
        </p:spPr>
        <p:txBody>
          <a:bodyPr wrap="square" rtlCol="0" anchor="t"/>
          <a:lstStyle/>
          <a:p>
            <a:pPr marL="0" indent="0">
              <a:lnSpc>
                <a:spcPts val="2799"/>
              </a:lnSpc>
              <a:buNone/>
            </a:pPr>
            <a:r>
              <a:rPr lang="en-US" sz="2000" b="1" dirty="0">
                <a:solidFill>
                  <a:srgbClr val="D9E1FF"/>
                </a:solidFill>
                <a:latin typeface="Martel Sans" pitchFamily="34" charset="0"/>
                <a:ea typeface="Martel Sans" pitchFamily="34" charset="-122"/>
                <a:cs typeface="Martel Sans" pitchFamily="34" charset="-120"/>
              </a:rPr>
              <a:t>Integration and Performance: </a:t>
            </a:r>
            <a:r>
              <a:rPr lang="en-US" sz="2000" dirty="0">
                <a:solidFill>
                  <a:srgbClr val="D9E1FF"/>
                </a:solidFill>
                <a:latin typeface="Martel Sans" pitchFamily="34" charset="0"/>
                <a:ea typeface="Martel Sans" pitchFamily="34" charset="-122"/>
                <a:cs typeface="Martel Sans" pitchFamily="34" charset="-120"/>
              </a:rPr>
              <a:t>Integrated directly with ResNet outputs for real-time indexing and optimized parameters to ensure quick retrieval and scalability.</a:t>
            </a:r>
            <a:endParaRPr lang="en-US" sz="2000" dirty="0"/>
          </a:p>
        </p:txBody>
      </p:sp>
      <p:sp>
        <p:nvSpPr>
          <p:cNvPr id="9" name="TextBox 8">
            <a:extLst>
              <a:ext uri="{FF2B5EF4-FFF2-40B4-BE49-F238E27FC236}">
                <a16:creationId xmlns:a16="http://schemas.microsoft.com/office/drawing/2014/main" id="{329E79B4-FBA9-ADA4-947F-5CAE612DA288}"/>
              </a:ext>
            </a:extLst>
          </p:cNvPr>
          <p:cNvSpPr txBox="1"/>
          <p:nvPr/>
        </p:nvSpPr>
        <p:spPr>
          <a:xfrm>
            <a:off x="782822" y="1717640"/>
            <a:ext cx="7318418" cy="764825"/>
          </a:xfrm>
          <a:prstGeom prst="rect">
            <a:avLst/>
          </a:prstGeom>
          <a:noFill/>
        </p:spPr>
        <p:txBody>
          <a:bodyPr wrap="square">
            <a:spAutoFit/>
          </a:bodyPr>
          <a:lstStyle/>
          <a:p>
            <a:r>
              <a:rPr lang="en-US" sz="4370" dirty="0">
                <a:solidFill>
                  <a:srgbClr val="FFFFFF"/>
                </a:solidFill>
                <a:latin typeface="Kanit" pitchFamily="34" charset="0"/>
                <a:ea typeface="Kanit" pitchFamily="34" charset="-122"/>
              </a:rPr>
              <a:t>Storing Features with FAISS</a:t>
            </a:r>
            <a:endParaRPr lang="en-US" sz="437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txBody>
          <a:bodyPr/>
          <a:lstStyle/>
          <a:p>
            <a:endParaRPr lang="en-US"/>
          </a:p>
        </p:txBody>
      </p:sp>
      <p:sp>
        <p:nvSpPr>
          <p:cNvPr id="3" name="Shape 1"/>
          <p:cNvSpPr/>
          <p:nvPr/>
        </p:nvSpPr>
        <p:spPr>
          <a:xfrm>
            <a:off x="0" y="0"/>
            <a:ext cx="14630400" cy="8229600"/>
          </a:xfrm>
          <a:prstGeom prst="rect">
            <a:avLst/>
          </a:prstGeom>
          <a:solidFill>
            <a:srgbClr val="100C35"/>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2490311"/>
            <a:ext cx="5554980" cy="694373"/>
          </a:xfrm>
          <a:prstGeom prst="rect">
            <a:avLst/>
          </a:prstGeom>
          <a:noFill/>
          <a:ln/>
        </p:spPr>
        <p:txBody>
          <a:bodyPr wrap="none" rtlCol="0" anchor="t"/>
          <a:lstStyle/>
          <a:p>
            <a:pPr marL="0" indent="0">
              <a:lnSpc>
                <a:spcPts val="5468"/>
              </a:lnSpc>
              <a:buNone/>
            </a:pPr>
            <a:r>
              <a:rPr lang="en-US" sz="4374" dirty="0">
                <a:solidFill>
                  <a:srgbClr val="FFFFFF"/>
                </a:solidFill>
                <a:latin typeface="Kanit" pitchFamily="34" charset="0"/>
                <a:ea typeface="Kanit" pitchFamily="34" charset="-122"/>
                <a:cs typeface="Kanit" pitchFamily="34" charset="-120"/>
              </a:rPr>
              <a:t>Query the Database</a:t>
            </a:r>
            <a:endParaRPr lang="en-US" sz="4374" dirty="0"/>
          </a:p>
        </p:txBody>
      </p:sp>
      <p:sp>
        <p:nvSpPr>
          <p:cNvPr id="6" name="Text 3"/>
          <p:cNvSpPr/>
          <p:nvPr/>
        </p:nvSpPr>
        <p:spPr>
          <a:xfrm>
            <a:off x="1188601" y="3517940"/>
            <a:ext cx="7122200" cy="1066205"/>
          </a:xfrm>
          <a:prstGeom prst="rect">
            <a:avLst/>
          </a:prstGeom>
          <a:noFill/>
          <a:ln/>
        </p:spPr>
        <p:txBody>
          <a:bodyPr wrap="square" rtlCol="0" anchor="t"/>
          <a:lstStyle/>
          <a:p>
            <a:pPr marL="342900" indent="-342900" algn="l">
              <a:lnSpc>
                <a:spcPts val="2799"/>
              </a:lnSpc>
              <a:buSzPct val="100000"/>
              <a:buChar char="•"/>
            </a:pPr>
            <a:r>
              <a:rPr lang="en-US" sz="1750" dirty="0">
                <a:solidFill>
                  <a:srgbClr val="D9E1FF"/>
                </a:solidFill>
                <a:latin typeface="Martel Sans" pitchFamily="34" charset="0"/>
                <a:ea typeface="Martel Sans" pitchFamily="34" charset="-122"/>
                <a:cs typeface="Martel Sans" pitchFamily="34" charset="-120"/>
              </a:rPr>
              <a:t>We use YOLO to detect key objects and features, including human faces, in the new image. This helps us crop out unwanted parts and focus on the important areas.</a:t>
            </a:r>
            <a:endParaRPr lang="en-US" sz="1750" dirty="0"/>
          </a:p>
        </p:txBody>
      </p:sp>
      <p:sp>
        <p:nvSpPr>
          <p:cNvPr id="7" name="Text 4"/>
          <p:cNvSpPr/>
          <p:nvPr/>
        </p:nvSpPr>
        <p:spPr>
          <a:xfrm>
            <a:off x="1188601" y="4672965"/>
            <a:ext cx="7122200" cy="1066205"/>
          </a:xfrm>
          <a:prstGeom prst="rect">
            <a:avLst/>
          </a:prstGeom>
          <a:noFill/>
          <a:ln/>
        </p:spPr>
        <p:txBody>
          <a:bodyPr wrap="square" rtlCol="0" anchor="t"/>
          <a:lstStyle/>
          <a:p>
            <a:pPr marL="342900" indent="-342900" algn="l">
              <a:lnSpc>
                <a:spcPts val="2799"/>
              </a:lnSpc>
              <a:buSzPct val="100000"/>
              <a:buChar char="•"/>
            </a:pPr>
            <a:r>
              <a:rPr lang="en-US" sz="1750" dirty="0">
                <a:solidFill>
                  <a:srgbClr val="D9E1FF"/>
                </a:solidFill>
                <a:latin typeface="Martel Sans" pitchFamily="34" charset="0"/>
                <a:ea typeface="Martel Sans" pitchFamily="34" charset="-122"/>
                <a:cs typeface="Martel Sans" pitchFamily="34" charset="-120"/>
              </a:rPr>
              <a:t>We compare the extracted features of the new image to our FAISS database using the L2 Euclidean distance. The image with the closest features in the database is considered the best match.</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txBody>
          <a:bodyPr/>
          <a:lstStyle/>
          <a:p>
            <a:endParaRPr lang="en-US"/>
          </a:p>
        </p:txBody>
      </p:sp>
      <p:sp>
        <p:nvSpPr>
          <p:cNvPr id="3" name="Shape 1"/>
          <p:cNvSpPr/>
          <p:nvPr/>
        </p:nvSpPr>
        <p:spPr>
          <a:xfrm>
            <a:off x="0" y="0"/>
            <a:ext cx="14630400" cy="8229600"/>
          </a:xfrm>
          <a:prstGeom prst="rect">
            <a:avLst/>
          </a:prstGeom>
          <a:solidFill>
            <a:srgbClr val="100C35"/>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100C35">
              <a:alpha val="80000"/>
            </a:srgbClr>
          </a:solidFill>
          <a:ln/>
        </p:spPr>
        <p:txBody>
          <a:bodyPr/>
          <a:lstStyle/>
          <a:p>
            <a:endParaRPr lang="en-US"/>
          </a:p>
        </p:txBody>
      </p:sp>
      <p:sp>
        <p:nvSpPr>
          <p:cNvPr id="6" name="Text 3"/>
          <p:cNvSpPr/>
          <p:nvPr/>
        </p:nvSpPr>
        <p:spPr>
          <a:xfrm>
            <a:off x="2348389" y="2944773"/>
            <a:ext cx="9049107" cy="694373"/>
          </a:xfrm>
          <a:prstGeom prst="rect">
            <a:avLst/>
          </a:prstGeom>
          <a:noFill/>
          <a:ln/>
        </p:spPr>
        <p:txBody>
          <a:bodyPr wrap="none" rtlCol="0" anchor="t"/>
          <a:lstStyle/>
          <a:p>
            <a:pPr marL="0" indent="0">
              <a:lnSpc>
                <a:spcPts val="5468"/>
              </a:lnSpc>
              <a:buNone/>
            </a:pPr>
            <a:r>
              <a:rPr lang="en-US" sz="4374" dirty="0">
                <a:solidFill>
                  <a:srgbClr val="FFFFFF"/>
                </a:solidFill>
                <a:latin typeface="Kanit" pitchFamily="34" charset="0"/>
                <a:ea typeface="Kanit" pitchFamily="34" charset="-122"/>
                <a:cs typeface="Kanit" pitchFamily="34" charset="-120"/>
              </a:rPr>
              <a:t>Potential applications and use cases</a:t>
            </a:r>
            <a:endParaRPr lang="en-US" sz="4374" dirty="0"/>
          </a:p>
        </p:txBody>
      </p:sp>
      <p:sp>
        <p:nvSpPr>
          <p:cNvPr id="7" name="Text 4"/>
          <p:cNvSpPr/>
          <p:nvPr/>
        </p:nvSpPr>
        <p:spPr>
          <a:xfrm>
            <a:off x="2703790" y="3972401"/>
            <a:ext cx="9578102" cy="378262"/>
          </a:xfrm>
          <a:prstGeom prst="rect">
            <a:avLst/>
          </a:prstGeom>
          <a:noFill/>
          <a:ln/>
        </p:spPr>
        <p:txBody>
          <a:bodyPr wrap="none" rtlCol="0" anchor="t"/>
          <a:lstStyle/>
          <a:p>
            <a:pPr marL="342900" indent="-342900" algn="l">
              <a:lnSpc>
                <a:spcPts val="2799"/>
              </a:lnSpc>
              <a:buSzPct val="100000"/>
              <a:buChar char="•"/>
            </a:pPr>
            <a:r>
              <a:rPr lang="en-US" sz="1750" dirty="0">
                <a:solidFill>
                  <a:srgbClr val="D9E1FF"/>
                </a:solidFill>
                <a:latin typeface="Martel Sans" pitchFamily="34" charset="0"/>
                <a:ea typeface="Martel Sans" pitchFamily="34" charset="-122"/>
                <a:cs typeface="Martel Sans" pitchFamily="34" charset="-120"/>
              </a:rPr>
              <a:t>Facial recognition and biometrics for security and access control </a:t>
            </a:r>
            <a:r>
              <a:rPr lang="en-US" sz="1750" b="1" dirty="0">
                <a:solidFill>
                  <a:srgbClr val="000000"/>
                </a:solidFill>
                <a:latin typeface="Martel Sans" pitchFamily="34" charset="0"/>
                <a:ea typeface="Martel Sans" pitchFamily="34" charset="-122"/>
                <a:cs typeface="Martel Sans" pitchFamily="34" charset="-120"/>
              </a:rPr>
              <a:t>🔒</a:t>
            </a:r>
            <a:endParaRPr lang="en-US" sz="1750" dirty="0"/>
          </a:p>
        </p:txBody>
      </p:sp>
      <p:sp>
        <p:nvSpPr>
          <p:cNvPr id="8" name="Text 5"/>
          <p:cNvSpPr/>
          <p:nvPr/>
        </p:nvSpPr>
        <p:spPr>
          <a:xfrm>
            <a:off x="2703790" y="4439483"/>
            <a:ext cx="9578102" cy="378262"/>
          </a:xfrm>
          <a:prstGeom prst="rect">
            <a:avLst/>
          </a:prstGeom>
          <a:noFill/>
          <a:ln/>
        </p:spPr>
        <p:txBody>
          <a:bodyPr wrap="none" rtlCol="0" anchor="t"/>
          <a:lstStyle/>
          <a:p>
            <a:pPr marL="342900" indent="-342900" algn="l">
              <a:lnSpc>
                <a:spcPts val="2799"/>
              </a:lnSpc>
              <a:buSzPct val="100000"/>
              <a:buChar char="•"/>
            </a:pPr>
            <a:r>
              <a:rPr lang="en-US" sz="1750" dirty="0">
                <a:solidFill>
                  <a:srgbClr val="D9E1FF"/>
                </a:solidFill>
                <a:latin typeface="Martel Sans" pitchFamily="34" charset="0"/>
                <a:ea typeface="Martel Sans" pitchFamily="34" charset="-122"/>
                <a:cs typeface="Martel Sans" pitchFamily="34" charset="-120"/>
              </a:rPr>
              <a:t>Personalized recommendations and recommendations for content, products, or services </a:t>
            </a:r>
            <a:r>
              <a:rPr lang="en-US" sz="1750" b="1" dirty="0">
                <a:solidFill>
                  <a:srgbClr val="000000"/>
                </a:solidFill>
                <a:latin typeface="Martel Sans" pitchFamily="34" charset="0"/>
                <a:ea typeface="Martel Sans" pitchFamily="34" charset="-122"/>
                <a:cs typeface="Martel Sans" pitchFamily="34" charset="-120"/>
              </a:rPr>
              <a:t>🎯</a:t>
            </a:r>
            <a:endParaRPr lang="en-US" sz="1750" dirty="0"/>
          </a:p>
        </p:txBody>
      </p:sp>
      <p:sp>
        <p:nvSpPr>
          <p:cNvPr id="9" name="Text 6"/>
          <p:cNvSpPr/>
          <p:nvPr/>
        </p:nvSpPr>
        <p:spPr>
          <a:xfrm>
            <a:off x="2703790" y="4906566"/>
            <a:ext cx="9578102" cy="378262"/>
          </a:xfrm>
          <a:prstGeom prst="rect">
            <a:avLst/>
          </a:prstGeom>
          <a:noFill/>
          <a:ln/>
        </p:spPr>
        <p:txBody>
          <a:bodyPr wrap="none" rtlCol="0" anchor="t"/>
          <a:lstStyle/>
          <a:p>
            <a:pPr marL="342900" indent="-342900" algn="l">
              <a:lnSpc>
                <a:spcPts val="2799"/>
              </a:lnSpc>
              <a:buSzPct val="100000"/>
              <a:buChar char="•"/>
            </a:pPr>
            <a:r>
              <a:rPr lang="en-US" sz="1750" dirty="0">
                <a:solidFill>
                  <a:srgbClr val="D9E1FF"/>
                </a:solidFill>
                <a:latin typeface="Martel Sans" pitchFamily="34" charset="0"/>
                <a:ea typeface="Martel Sans" pitchFamily="34" charset="-122"/>
                <a:cs typeface="Martel Sans" pitchFamily="34" charset="-120"/>
              </a:rPr>
              <a:t>Detecting and preventing identity fraud </a:t>
            </a:r>
            <a:r>
              <a:rPr lang="en-US" sz="1750" dirty="0">
                <a:solidFill>
                  <a:srgbClr val="000000"/>
                </a:solidFill>
                <a:latin typeface="Martel Sans" pitchFamily="34" charset="0"/>
                <a:ea typeface="Martel Sans" pitchFamily="34" charset="-122"/>
                <a:cs typeface="Martel Sans" pitchFamily="34" charset="-120"/>
              </a:rPr>
              <a:t>🚨</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txBody>
          <a:bodyPr/>
          <a:lstStyle/>
          <a:p>
            <a:endParaRPr lang="en-US"/>
          </a:p>
        </p:txBody>
      </p:sp>
      <p:sp>
        <p:nvSpPr>
          <p:cNvPr id="3" name="Shape 1"/>
          <p:cNvSpPr/>
          <p:nvPr/>
        </p:nvSpPr>
        <p:spPr>
          <a:xfrm>
            <a:off x="0" y="0"/>
            <a:ext cx="14630400" cy="8229600"/>
          </a:xfrm>
          <a:prstGeom prst="rect">
            <a:avLst/>
          </a:prstGeom>
          <a:solidFill>
            <a:srgbClr val="100C35"/>
          </a:solidFill>
          <a:ln/>
        </p:spPr>
        <p:txBody>
          <a:bodyPr/>
          <a:lstStyle/>
          <a:p>
            <a:endParaRPr lang="en-US"/>
          </a:p>
        </p:txBody>
      </p:sp>
      <p:sp>
        <p:nvSpPr>
          <p:cNvPr id="4" name="Text 2"/>
          <p:cNvSpPr/>
          <p:nvPr/>
        </p:nvSpPr>
        <p:spPr>
          <a:xfrm>
            <a:off x="2348389" y="1104662"/>
            <a:ext cx="5554980" cy="694373"/>
          </a:xfrm>
          <a:prstGeom prst="rect">
            <a:avLst/>
          </a:prstGeom>
          <a:noFill/>
          <a:ln/>
        </p:spPr>
        <p:txBody>
          <a:bodyPr wrap="none" rtlCol="0" anchor="t"/>
          <a:lstStyle/>
          <a:p>
            <a:pPr marL="0" indent="0">
              <a:lnSpc>
                <a:spcPts val="5468"/>
              </a:lnSpc>
              <a:buNone/>
            </a:pPr>
            <a:r>
              <a:rPr lang="en-US" sz="4374" dirty="0">
                <a:solidFill>
                  <a:srgbClr val="FFFFFF"/>
                </a:solidFill>
                <a:latin typeface="Kanit" pitchFamily="34" charset="0"/>
                <a:ea typeface="Kanit" pitchFamily="34" charset="-122"/>
                <a:cs typeface="Kanit" pitchFamily="34" charset="-120"/>
              </a:rPr>
              <a:t>Our Contribution</a:t>
            </a:r>
            <a:endParaRPr lang="en-US" sz="4374" dirty="0"/>
          </a:p>
        </p:txBody>
      </p:sp>
      <p:sp>
        <p:nvSpPr>
          <p:cNvPr id="5" name="Shape 3"/>
          <p:cNvSpPr/>
          <p:nvPr/>
        </p:nvSpPr>
        <p:spPr>
          <a:xfrm>
            <a:off x="2348389" y="2472571"/>
            <a:ext cx="388739" cy="388739"/>
          </a:xfrm>
          <a:prstGeom prst="roundRect">
            <a:avLst>
              <a:gd name="adj" fmla="val 17148"/>
            </a:avLst>
          </a:prstGeom>
          <a:solidFill>
            <a:srgbClr val="FA2F5C"/>
          </a:solidFill>
          <a:ln/>
        </p:spPr>
        <p:txBody>
          <a:bodyPr/>
          <a:lstStyle/>
          <a:p>
            <a:endParaRPr lang="en-US"/>
          </a:p>
        </p:txBody>
      </p:sp>
      <p:sp>
        <p:nvSpPr>
          <p:cNvPr id="6" name="Text 4"/>
          <p:cNvSpPr/>
          <p:nvPr/>
        </p:nvSpPr>
        <p:spPr>
          <a:xfrm>
            <a:off x="2959298" y="2493288"/>
            <a:ext cx="2777490" cy="347186"/>
          </a:xfrm>
          <a:prstGeom prst="rect">
            <a:avLst/>
          </a:prstGeom>
          <a:noFill/>
          <a:ln/>
        </p:spPr>
        <p:txBody>
          <a:bodyPr wrap="none" rtlCol="0" anchor="t"/>
          <a:lstStyle/>
          <a:p>
            <a:pPr marL="0" indent="0">
              <a:lnSpc>
                <a:spcPts val="2734"/>
              </a:lnSpc>
              <a:buNone/>
            </a:pPr>
            <a:r>
              <a:rPr lang="en-US" sz="2187" dirty="0">
                <a:solidFill>
                  <a:srgbClr val="FFFFFF"/>
                </a:solidFill>
                <a:latin typeface="Kanit" pitchFamily="34" charset="0"/>
                <a:ea typeface="Kanit" pitchFamily="34" charset="-122"/>
                <a:cs typeface="Kanit" pitchFamily="34" charset="-120"/>
              </a:rPr>
              <a:t>Expanded Dataset</a:t>
            </a:r>
            <a:endParaRPr lang="en-US" sz="2187" dirty="0"/>
          </a:p>
        </p:txBody>
      </p:sp>
      <p:sp>
        <p:nvSpPr>
          <p:cNvPr id="7" name="Text 5"/>
          <p:cNvSpPr/>
          <p:nvPr/>
        </p:nvSpPr>
        <p:spPr>
          <a:xfrm>
            <a:off x="2959298" y="2973705"/>
            <a:ext cx="4244816" cy="1777008"/>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Our team combined the FIFTYONEFIFTY dataset with custom-captured images, creating a more diverse and comprehensive dataset for facial recognition.</a:t>
            </a:r>
            <a:endParaRPr lang="en-US" sz="1750" dirty="0"/>
          </a:p>
        </p:txBody>
      </p:sp>
      <p:sp>
        <p:nvSpPr>
          <p:cNvPr id="8" name="Shape 6"/>
          <p:cNvSpPr/>
          <p:nvPr/>
        </p:nvSpPr>
        <p:spPr>
          <a:xfrm>
            <a:off x="7426285" y="2472571"/>
            <a:ext cx="388739" cy="388739"/>
          </a:xfrm>
          <a:prstGeom prst="roundRect">
            <a:avLst>
              <a:gd name="adj" fmla="val 17148"/>
            </a:avLst>
          </a:prstGeom>
          <a:solidFill>
            <a:srgbClr val="FA2F5C"/>
          </a:solidFill>
          <a:ln/>
        </p:spPr>
        <p:txBody>
          <a:bodyPr/>
          <a:lstStyle/>
          <a:p>
            <a:endParaRPr lang="en-US"/>
          </a:p>
        </p:txBody>
      </p:sp>
      <p:sp>
        <p:nvSpPr>
          <p:cNvPr id="9" name="Text 7"/>
          <p:cNvSpPr/>
          <p:nvPr/>
        </p:nvSpPr>
        <p:spPr>
          <a:xfrm>
            <a:off x="8037195" y="2493288"/>
            <a:ext cx="3047881" cy="347186"/>
          </a:xfrm>
          <a:prstGeom prst="rect">
            <a:avLst/>
          </a:prstGeom>
          <a:noFill/>
          <a:ln/>
        </p:spPr>
        <p:txBody>
          <a:bodyPr wrap="none" rtlCol="0" anchor="t"/>
          <a:lstStyle/>
          <a:p>
            <a:pPr marL="0" indent="0">
              <a:lnSpc>
                <a:spcPts val="2734"/>
              </a:lnSpc>
              <a:buNone/>
            </a:pPr>
            <a:r>
              <a:rPr lang="en-US" sz="2187" dirty="0">
                <a:solidFill>
                  <a:srgbClr val="FFFFFF"/>
                </a:solidFill>
                <a:latin typeface="Kanit" pitchFamily="34" charset="0"/>
                <a:ea typeface="Kanit" pitchFamily="34" charset="-122"/>
                <a:cs typeface="Kanit" pitchFamily="34" charset="-120"/>
              </a:rPr>
              <a:t>Advanced Preprocessing</a:t>
            </a:r>
            <a:endParaRPr lang="en-US" sz="2187" dirty="0"/>
          </a:p>
        </p:txBody>
      </p:sp>
      <p:sp>
        <p:nvSpPr>
          <p:cNvPr id="10" name="Text 8"/>
          <p:cNvSpPr/>
          <p:nvPr/>
        </p:nvSpPr>
        <p:spPr>
          <a:xfrm>
            <a:off x="8037195" y="2973705"/>
            <a:ext cx="4244816" cy="1421606"/>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We leveraged YOLO to precisely crop and resize all images to 224x224 RGB, optimizing the input for deep learning models.</a:t>
            </a:r>
            <a:endParaRPr lang="en-US" sz="1750" dirty="0"/>
          </a:p>
        </p:txBody>
      </p:sp>
      <p:sp>
        <p:nvSpPr>
          <p:cNvPr id="11" name="Shape 9"/>
          <p:cNvSpPr/>
          <p:nvPr/>
        </p:nvSpPr>
        <p:spPr>
          <a:xfrm>
            <a:off x="2348389" y="5202079"/>
            <a:ext cx="388739" cy="388739"/>
          </a:xfrm>
          <a:prstGeom prst="roundRect">
            <a:avLst>
              <a:gd name="adj" fmla="val 17148"/>
            </a:avLst>
          </a:prstGeom>
          <a:solidFill>
            <a:srgbClr val="FA2F5C"/>
          </a:solidFill>
          <a:ln/>
        </p:spPr>
        <p:txBody>
          <a:bodyPr/>
          <a:lstStyle/>
          <a:p>
            <a:endParaRPr lang="en-US"/>
          </a:p>
        </p:txBody>
      </p:sp>
      <p:sp>
        <p:nvSpPr>
          <p:cNvPr id="12" name="Text 10"/>
          <p:cNvSpPr/>
          <p:nvPr/>
        </p:nvSpPr>
        <p:spPr>
          <a:xfrm>
            <a:off x="2959298" y="5222796"/>
            <a:ext cx="3203377" cy="347186"/>
          </a:xfrm>
          <a:prstGeom prst="rect">
            <a:avLst/>
          </a:prstGeom>
          <a:noFill/>
          <a:ln/>
        </p:spPr>
        <p:txBody>
          <a:bodyPr wrap="none" rtlCol="0" anchor="t"/>
          <a:lstStyle/>
          <a:p>
            <a:pPr marL="0" indent="0">
              <a:lnSpc>
                <a:spcPts val="2734"/>
              </a:lnSpc>
              <a:buNone/>
            </a:pPr>
            <a:r>
              <a:rPr lang="en-US" sz="2187" dirty="0">
                <a:solidFill>
                  <a:srgbClr val="FFFFFF"/>
                </a:solidFill>
                <a:latin typeface="Kanit" pitchFamily="34" charset="0"/>
                <a:ea typeface="Kanit" pitchFamily="34" charset="-122"/>
                <a:cs typeface="Kanit" pitchFamily="34" charset="-120"/>
              </a:rPr>
              <a:t>Robust Feature Extraction</a:t>
            </a:r>
            <a:endParaRPr lang="en-US" sz="2187" dirty="0"/>
          </a:p>
        </p:txBody>
      </p:sp>
      <p:sp>
        <p:nvSpPr>
          <p:cNvPr id="13" name="Text 11"/>
          <p:cNvSpPr/>
          <p:nvPr/>
        </p:nvSpPr>
        <p:spPr>
          <a:xfrm>
            <a:off x="2959298" y="5703213"/>
            <a:ext cx="4244816" cy="1421606"/>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By utilizing average pooling and ResNet50, we were able to extract highly accurate and discriminative facial features.</a:t>
            </a:r>
            <a:endParaRPr lang="en-US" sz="1750" dirty="0"/>
          </a:p>
        </p:txBody>
      </p:sp>
      <p:sp>
        <p:nvSpPr>
          <p:cNvPr id="14" name="Shape 12"/>
          <p:cNvSpPr/>
          <p:nvPr/>
        </p:nvSpPr>
        <p:spPr>
          <a:xfrm>
            <a:off x="7426285" y="5202079"/>
            <a:ext cx="388739" cy="388739"/>
          </a:xfrm>
          <a:prstGeom prst="roundRect">
            <a:avLst>
              <a:gd name="adj" fmla="val 17148"/>
            </a:avLst>
          </a:prstGeom>
          <a:solidFill>
            <a:srgbClr val="FA2F5C"/>
          </a:solidFill>
          <a:ln/>
        </p:spPr>
        <p:txBody>
          <a:bodyPr/>
          <a:lstStyle/>
          <a:p>
            <a:endParaRPr lang="en-US"/>
          </a:p>
        </p:txBody>
      </p:sp>
      <p:sp>
        <p:nvSpPr>
          <p:cNvPr id="15" name="Text 13"/>
          <p:cNvSpPr/>
          <p:nvPr/>
        </p:nvSpPr>
        <p:spPr>
          <a:xfrm>
            <a:off x="8037195" y="5222796"/>
            <a:ext cx="2777490" cy="347186"/>
          </a:xfrm>
          <a:prstGeom prst="rect">
            <a:avLst/>
          </a:prstGeom>
          <a:noFill/>
          <a:ln/>
        </p:spPr>
        <p:txBody>
          <a:bodyPr wrap="none" rtlCol="0" anchor="t"/>
          <a:lstStyle/>
          <a:p>
            <a:pPr marL="0" indent="0">
              <a:lnSpc>
                <a:spcPts val="2734"/>
              </a:lnSpc>
              <a:buNone/>
            </a:pPr>
            <a:r>
              <a:rPr lang="en-US" sz="2187" dirty="0">
                <a:solidFill>
                  <a:srgbClr val="FFFFFF"/>
                </a:solidFill>
                <a:latin typeface="Kanit" pitchFamily="34" charset="0"/>
                <a:ea typeface="Kanit" pitchFamily="34" charset="-122"/>
                <a:cs typeface="Kanit" pitchFamily="34" charset="-120"/>
              </a:rPr>
              <a:t>Efficient Storage</a:t>
            </a:r>
            <a:endParaRPr lang="en-US" sz="2187" dirty="0"/>
          </a:p>
        </p:txBody>
      </p:sp>
      <p:sp>
        <p:nvSpPr>
          <p:cNvPr id="16" name="Text 14"/>
          <p:cNvSpPr/>
          <p:nvPr/>
        </p:nvSpPr>
        <p:spPr>
          <a:xfrm>
            <a:off x="8037195" y="5703213"/>
            <a:ext cx="4244816" cy="1421606"/>
          </a:xfrm>
          <a:prstGeom prst="rect">
            <a:avLst/>
          </a:prstGeom>
          <a:noFill/>
          <a:ln/>
        </p:spPr>
        <p:txBody>
          <a:bodyPr wrap="square" rtlCol="0" anchor="t"/>
          <a:lstStyle/>
          <a:p>
            <a:pPr marL="0" indent="0">
              <a:lnSpc>
                <a:spcPts val="2799"/>
              </a:lnSpc>
              <a:buNone/>
            </a:pPr>
            <a:r>
              <a:rPr lang="en-US" sz="1750" dirty="0">
                <a:solidFill>
                  <a:srgbClr val="D9E1FF"/>
                </a:solidFill>
                <a:latin typeface="Martel Sans" pitchFamily="34" charset="0"/>
                <a:ea typeface="Martel Sans" pitchFamily="34" charset="-122"/>
                <a:cs typeface="Martel Sans" pitchFamily="34" charset="-120"/>
              </a:rPr>
              <a:t>Integrating our features with Facebook AI Similarity Search (FAISS) allows for fast and scalable facial matching capabilities.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23</TotalTime>
  <Words>534</Words>
  <Application>Microsoft Office PowerPoint</Application>
  <PresentationFormat>Custom</PresentationFormat>
  <Paragraphs>55</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Kanit</vt:lpstr>
      <vt:lpstr>Martel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Ryan Brennan</cp:lastModifiedBy>
  <cp:revision>2</cp:revision>
  <dcterms:created xsi:type="dcterms:W3CDTF">2024-04-23T15:45:19Z</dcterms:created>
  <dcterms:modified xsi:type="dcterms:W3CDTF">2024-04-23T16:19:03Z</dcterms:modified>
</cp:coreProperties>
</file>